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6" d="100"/>
          <a:sy n="56" d="100"/>
        </p:scale>
        <p:origin x="62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87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sandeepprajapati1202@gmail.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pic>
        <p:nvPicPr>
          <p:cNvPr id="4" name="Image 2" descr="preencoded.png"/>
          <p:cNvPicPr>
            <a:picLocks noChangeAspect="1"/>
          </p:cNvPicPr>
          <p:nvPr/>
        </p:nvPicPr>
        <p:blipFill>
          <a:blip r:embed="rId5"/>
          <a:stretch>
            <a:fillRect/>
          </a:stretch>
        </p:blipFill>
        <p:spPr>
          <a:xfrm>
            <a:off x="685800" y="5312664"/>
            <a:ext cx="13267944" cy="27432"/>
          </a:xfrm>
          <a:prstGeom prst="rect">
            <a:avLst/>
          </a:prstGeom>
        </p:spPr>
      </p:pic>
      <p:pic>
        <p:nvPicPr>
          <p:cNvPr id="5" name="Image 3" descr="preencoded.png"/>
          <p:cNvPicPr>
            <a:picLocks noChangeAspect="1"/>
          </p:cNvPicPr>
          <p:nvPr/>
        </p:nvPicPr>
        <p:blipFill>
          <a:blip r:embed="rId6"/>
          <a:stretch>
            <a:fillRect/>
          </a:stretch>
        </p:blipFill>
        <p:spPr>
          <a:xfrm>
            <a:off x="685800" y="5559552"/>
            <a:ext cx="393192" cy="548640"/>
          </a:xfrm>
          <a:prstGeom prst="rect">
            <a:avLst/>
          </a:prstGeom>
        </p:spPr>
      </p:pic>
      <p:sp>
        <p:nvSpPr>
          <p:cNvPr id="6" name="Text 0"/>
          <p:cNvSpPr/>
          <p:nvPr/>
        </p:nvSpPr>
        <p:spPr>
          <a:xfrm>
            <a:off x="1170432" y="5559552"/>
            <a:ext cx="5161788" cy="1853722"/>
          </a:xfrm>
          <a:prstGeom prst="rect">
            <a:avLst/>
          </a:prstGeom>
          <a:noFill/>
          <a:ln/>
        </p:spPr>
        <p:txBody>
          <a:bodyPr wrap="none" lIns="0" tIns="0" rIns="0" bIns="0" rtlCol="0" anchor="ctr"/>
          <a:lstStyle/>
          <a:p>
            <a:pPr marL="0" indent="0" algn="l">
              <a:lnSpc>
                <a:spcPts val="2680"/>
              </a:lnSpc>
              <a:buNone/>
            </a:pPr>
            <a:r>
              <a:rPr lang="en-US" sz="1920" dirty="0">
                <a:solidFill>
                  <a:srgbClr val="999999"/>
                </a:solidFill>
                <a:latin typeface="思源黑体-思源黑体-Medium" pitchFamily="34" charset="0"/>
                <a:ea typeface="思源黑体-思源黑体-Medium" pitchFamily="34" charset="-122"/>
                <a:cs typeface="思源黑体-思源黑体-Medium" pitchFamily="34" charset="-120"/>
              </a:rPr>
              <a:t> Sandeep Prajapati</a:t>
            </a:r>
          </a:p>
          <a:p>
            <a:pPr marL="0" indent="0" algn="l">
              <a:lnSpc>
                <a:spcPts val="2680"/>
              </a:lnSpc>
              <a:buNone/>
            </a:pPr>
            <a:r>
              <a:rPr lang="en-US" sz="1920" dirty="0">
                <a:solidFill>
                  <a:srgbClr val="999999"/>
                </a:solidFill>
                <a:latin typeface="思源黑体-思源黑体-Medium" pitchFamily="34" charset="0"/>
                <a:ea typeface="思源黑体-思源黑体-Medium" pitchFamily="34" charset="-122"/>
                <a:cs typeface="思源黑体-思源黑体-Medium" pitchFamily="34" charset="-120"/>
                <a:hlinkClick r:id="rId7"/>
              </a:rPr>
              <a:t>sandeepprajapati1202@gmail.com</a:t>
            </a:r>
            <a:endParaRPr lang="en-US" sz="1920" dirty="0">
              <a:solidFill>
                <a:srgbClr val="999999"/>
              </a:solidFill>
              <a:latin typeface="思源黑体-思源黑体-Medium" pitchFamily="34" charset="0"/>
              <a:ea typeface="思源黑体-思源黑体-Medium" pitchFamily="34" charset="-122"/>
              <a:cs typeface="思源黑体-思源黑体-Medium" pitchFamily="34" charset="-120"/>
            </a:endParaRPr>
          </a:p>
          <a:p>
            <a:pPr marL="0" indent="0" algn="l">
              <a:lnSpc>
                <a:spcPts val="2680"/>
              </a:lnSpc>
              <a:buNone/>
            </a:pPr>
            <a:r>
              <a:rPr lang="en-US" sz="1920" dirty="0">
                <a:solidFill>
                  <a:srgbClr val="999999"/>
                </a:solidFill>
                <a:latin typeface="思源黑体-思源黑体-Medium" pitchFamily="34" charset="0"/>
                <a:ea typeface="思源黑体-思源黑体-Medium" pitchFamily="34" charset="-122"/>
                <a:cs typeface="思源黑体-思源黑体-Medium" pitchFamily="34" charset="-120"/>
              </a:rPr>
              <a:t>9643609607</a:t>
            </a:r>
          </a:p>
          <a:p>
            <a:pPr marL="0" indent="0" algn="l">
              <a:lnSpc>
                <a:spcPts val="2680"/>
              </a:lnSpc>
              <a:buNone/>
            </a:pPr>
            <a:endParaRPr lang="en-US" sz="1920" dirty="0">
              <a:solidFill>
                <a:srgbClr val="999999"/>
              </a:solidFill>
              <a:latin typeface="思源黑体-思源黑体-Medium" pitchFamily="34" charset="0"/>
              <a:ea typeface="思源黑体-思源黑体-Medium" pitchFamily="34" charset="-122"/>
              <a:cs typeface="思源黑体-思源黑体-Medium" pitchFamily="34" charset="-120"/>
            </a:endParaRPr>
          </a:p>
          <a:p>
            <a:pPr marL="0" indent="0" algn="l">
              <a:lnSpc>
                <a:spcPts val="2680"/>
              </a:lnSpc>
              <a:buNone/>
            </a:pPr>
            <a:r>
              <a:rPr lang="en-US" sz="1920" dirty="0">
                <a:solidFill>
                  <a:srgbClr val="999999"/>
                </a:solidFill>
                <a:latin typeface="思源黑体-思源黑体-Medium" pitchFamily="34" charset="0"/>
                <a:ea typeface="思源黑体-思源黑体-Medium" pitchFamily="34" charset="-122"/>
                <a:cs typeface="思源黑体-思源黑体-Medium" pitchFamily="34" charset="-120"/>
              </a:rPr>
              <a:t>Final project – VOC </a:t>
            </a:r>
            <a:r>
              <a:rPr lang="en-US" sz="1920" dirty="0" err="1">
                <a:solidFill>
                  <a:srgbClr val="999999"/>
                </a:solidFill>
                <a:latin typeface="思源黑体-思源黑体-Medium" pitchFamily="34" charset="0"/>
                <a:ea typeface="思源黑体-思源黑体-Medium" pitchFamily="34" charset="-122"/>
                <a:cs typeface="思源黑体-思源黑体-Medium" pitchFamily="34" charset="-120"/>
              </a:rPr>
              <a:t>VaultOfCode</a:t>
            </a:r>
            <a:endParaRPr lang="en-US" sz="1920" dirty="0">
              <a:solidFill>
                <a:srgbClr val="999999"/>
              </a:solidFill>
              <a:latin typeface="思源黑体-思源黑体-Medium" pitchFamily="34" charset="0"/>
              <a:ea typeface="思源黑体-思源黑体-Medium" pitchFamily="34" charset="-122"/>
              <a:cs typeface="思源黑体-思源黑体-Medium" pitchFamily="34" charset="-120"/>
            </a:endParaRPr>
          </a:p>
        </p:txBody>
      </p:sp>
      <p:sp>
        <p:nvSpPr>
          <p:cNvPr id="7" name="Text 1"/>
          <p:cNvSpPr/>
          <p:nvPr/>
        </p:nvSpPr>
        <p:spPr>
          <a:xfrm>
            <a:off x="1170432" y="5897880"/>
            <a:ext cx="3063240" cy="210312"/>
          </a:xfrm>
          <a:prstGeom prst="rect">
            <a:avLst/>
          </a:prstGeom>
          <a:noFill/>
          <a:ln/>
        </p:spPr>
        <p:txBody>
          <a:bodyPr wrap="none" lIns="0" tIns="0" rIns="0" bIns="0" rtlCol="0" anchor="ctr"/>
          <a:lstStyle/>
          <a:p>
            <a:pPr marL="0" indent="0" algn="l">
              <a:lnSpc>
                <a:spcPts val="1610"/>
              </a:lnSpc>
              <a:buNone/>
            </a:pPr>
            <a:r>
              <a:rPr lang="en-US" sz="1150" dirty="0"/>
              <a:t>\</a:t>
            </a:r>
          </a:p>
        </p:txBody>
      </p:sp>
      <p:sp>
        <p:nvSpPr>
          <p:cNvPr id="8" name="Text 2"/>
          <p:cNvSpPr/>
          <p:nvPr/>
        </p:nvSpPr>
        <p:spPr>
          <a:xfrm>
            <a:off x="685800" y="4251960"/>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To-Do List Application Presentation</a:t>
            </a:r>
            <a:endParaRPr lang="en-US" sz="52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sp>
        <p:nvSpPr>
          <p:cNvPr id="4" name="Text 0"/>
          <p:cNvSpPr/>
          <p:nvPr/>
        </p:nvSpPr>
        <p:spPr>
          <a:xfrm>
            <a:off x="685800" y="442569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5" name="Text 1"/>
          <p:cNvSpPr/>
          <p:nvPr/>
        </p:nvSpPr>
        <p:spPr>
          <a:xfrm>
            <a:off x="896112" y="5458968"/>
            <a:ext cx="12847320"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Goals of project</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“The main objective of this project is to build a lightweight yet powerful tool that helps users organize their work, set priorities, and track completion. Unlike traditional pen-paper lists, our system is digital, interactive, and future-ready for advanced integrations.”</a:t>
            </a:r>
            <a:endParaRPr lang="en-US" sz="15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04</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Working – How the Application Works</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04088" y="3529584"/>
            <a:ext cx="4023360" cy="786384"/>
          </a:xfrm>
          <a:prstGeom prst="rect">
            <a:avLst/>
          </a:prstGeom>
        </p:spPr>
      </p:pic>
      <p:pic>
        <p:nvPicPr>
          <p:cNvPr id="5" name="Image 3" descr="preencoded.png"/>
          <p:cNvPicPr>
            <a:picLocks noChangeAspect="1"/>
          </p:cNvPicPr>
          <p:nvPr/>
        </p:nvPicPr>
        <p:blipFill>
          <a:blip r:embed="rId5"/>
          <a:stretch>
            <a:fillRect/>
          </a:stretch>
        </p:blipFill>
        <p:spPr>
          <a:xfrm>
            <a:off x="704088" y="4535424"/>
            <a:ext cx="4023360" cy="786384"/>
          </a:xfrm>
          <a:prstGeom prst="rect">
            <a:avLst/>
          </a:prstGeom>
        </p:spPr>
      </p:pic>
      <p:pic>
        <p:nvPicPr>
          <p:cNvPr id="6" name="Image 4" descr="preencoded.png"/>
          <p:cNvPicPr>
            <a:picLocks noChangeAspect="1"/>
          </p:cNvPicPr>
          <p:nvPr/>
        </p:nvPicPr>
        <p:blipFill>
          <a:blip r:embed="rId5"/>
          <a:stretch>
            <a:fillRect/>
          </a:stretch>
        </p:blipFill>
        <p:spPr>
          <a:xfrm>
            <a:off x="4946904" y="3529584"/>
            <a:ext cx="4023360" cy="786384"/>
          </a:xfrm>
          <a:prstGeom prst="rect">
            <a:avLst/>
          </a:prstGeom>
        </p:spPr>
      </p:pic>
      <p:pic>
        <p:nvPicPr>
          <p:cNvPr id="7" name="Image 5" descr="preencoded.png"/>
          <p:cNvPicPr>
            <a:picLocks noChangeAspect="1"/>
          </p:cNvPicPr>
          <p:nvPr/>
        </p:nvPicPr>
        <p:blipFill>
          <a:blip r:embed="rId5"/>
          <a:stretch>
            <a:fillRect/>
          </a:stretch>
        </p:blipFill>
        <p:spPr>
          <a:xfrm>
            <a:off x="4946904" y="4535424"/>
            <a:ext cx="4023360" cy="786384"/>
          </a:xfrm>
          <a:prstGeom prst="rect">
            <a:avLst/>
          </a:prstGeom>
        </p:spPr>
      </p:pic>
      <p:pic>
        <p:nvPicPr>
          <p:cNvPr id="8" name="Image 6" descr="preencoded.png"/>
          <p:cNvPicPr>
            <a:picLocks noChangeAspect="1"/>
          </p:cNvPicPr>
          <p:nvPr/>
        </p:nvPicPr>
        <p:blipFill>
          <a:blip r:embed="rId6"/>
          <a:stretch>
            <a:fillRect/>
          </a:stretch>
        </p:blipFill>
        <p:spPr>
          <a:xfrm>
            <a:off x="1481328" y="3730752"/>
            <a:ext cx="3044952" cy="393192"/>
          </a:xfrm>
          <a:prstGeom prst="rect">
            <a:avLst/>
          </a:prstGeom>
        </p:spPr>
      </p:pic>
      <p:pic>
        <p:nvPicPr>
          <p:cNvPr id="9" name="Image 7" descr="preencoded.png"/>
          <p:cNvPicPr>
            <a:picLocks noChangeAspect="1"/>
          </p:cNvPicPr>
          <p:nvPr/>
        </p:nvPicPr>
        <p:blipFill>
          <a:blip r:embed="rId6"/>
          <a:stretch>
            <a:fillRect/>
          </a:stretch>
        </p:blipFill>
        <p:spPr>
          <a:xfrm>
            <a:off x="1481328" y="4736592"/>
            <a:ext cx="3044952" cy="393192"/>
          </a:xfrm>
          <a:prstGeom prst="rect">
            <a:avLst/>
          </a:prstGeom>
        </p:spPr>
      </p:pic>
      <p:pic>
        <p:nvPicPr>
          <p:cNvPr id="10" name="Image 8" descr="preencoded.png"/>
          <p:cNvPicPr>
            <a:picLocks noChangeAspect="1"/>
          </p:cNvPicPr>
          <p:nvPr/>
        </p:nvPicPr>
        <p:blipFill>
          <a:blip r:embed="rId6"/>
          <a:stretch>
            <a:fillRect/>
          </a:stretch>
        </p:blipFill>
        <p:spPr>
          <a:xfrm>
            <a:off x="5724144" y="3730752"/>
            <a:ext cx="3044952" cy="393192"/>
          </a:xfrm>
          <a:prstGeom prst="rect">
            <a:avLst/>
          </a:prstGeom>
        </p:spPr>
      </p:pic>
      <p:pic>
        <p:nvPicPr>
          <p:cNvPr id="11" name="Image 9" descr="preencoded.png"/>
          <p:cNvPicPr>
            <a:picLocks noChangeAspect="1"/>
          </p:cNvPicPr>
          <p:nvPr/>
        </p:nvPicPr>
        <p:blipFill>
          <a:blip r:embed="rId6"/>
          <a:stretch>
            <a:fillRect/>
          </a:stretch>
        </p:blipFill>
        <p:spPr>
          <a:xfrm>
            <a:off x="5724144" y="4736592"/>
            <a:ext cx="3044952" cy="393192"/>
          </a:xfrm>
          <a:prstGeom prst="rect">
            <a:avLst/>
          </a:prstGeom>
        </p:spPr>
      </p:pic>
      <p:pic>
        <p:nvPicPr>
          <p:cNvPr id="12" name="Image 10" descr="preencoded.png"/>
          <p:cNvPicPr>
            <a:picLocks noChangeAspect="1"/>
          </p:cNvPicPr>
          <p:nvPr/>
        </p:nvPicPr>
        <p:blipFill>
          <a:blip r:embed="rId7"/>
          <a:stretch>
            <a:fillRect/>
          </a:stretch>
        </p:blipFill>
        <p:spPr>
          <a:xfrm>
            <a:off x="877824" y="3712464"/>
            <a:ext cx="420624" cy="420624"/>
          </a:xfrm>
          <a:prstGeom prst="rect">
            <a:avLst/>
          </a:prstGeom>
        </p:spPr>
      </p:pic>
      <p:pic>
        <p:nvPicPr>
          <p:cNvPr id="13" name="Image 11" descr="preencoded.png"/>
          <p:cNvPicPr>
            <a:picLocks noChangeAspect="1"/>
          </p:cNvPicPr>
          <p:nvPr/>
        </p:nvPicPr>
        <p:blipFill>
          <a:blip r:embed="rId7"/>
          <a:stretch>
            <a:fillRect/>
          </a:stretch>
        </p:blipFill>
        <p:spPr>
          <a:xfrm>
            <a:off x="877824" y="4718304"/>
            <a:ext cx="420624" cy="420624"/>
          </a:xfrm>
          <a:prstGeom prst="rect">
            <a:avLst/>
          </a:prstGeom>
        </p:spPr>
      </p:pic>
      <p:pic>
        <p:nvPicPr>
          <p:cNvPr id="14" name="Image 12" descr="preencoded.png"/>
          <p:cNvPicPr>
            <a:picLocks noChangeAspect="1"/>
          </p:cNvPicPr>
          <p:nvPr/>
        </p:nvPicPr>
        <p:blipFill>
          <a:blip r:embed="rId8"/>
          <a:stretch>
            <a:fillRect/>
          </a:stretch>
        </p:blipFill>
        <p:spPr>
          <a:xfrm>
            <a:off x="5120640" y="3712464"/>
            <a:ext cx="420624" cy="420624"/>
          </a:xfrm>
          <a:prstGeom prst="rect">
            <a:avLst/>
          </a:prstGeom>
        </p:spPr>
      </p:pic>
      <p:pic>
        <p:nvPicPr>
          <p:cNvPr id="15" name="Image 13" descr="preencoded.png"/>
          <p:cNvPicPr>
            <a:picLocks noChangeAspect="1"/>
          </p:cNvPicPr>
          <p:nvPr/>
        </p:nvPicPr>
        <p:blipFill>
          <a:blip r:embed="rId8"/>
          <a:stretch>
            <a:fillRect/>
          </a:stretch>
        </p:blipFill>
        <p:spPr>
          <a:xfrm>
            <a:off x="5120640" y="4718304"/>
            <a:ext cx="420624" cy="420624"/>
          </a:xfrm>
          <a:prstGeom prst="rect">
            <a:avLst/>
          </a:prstGeom>
        </p:spPr>
      </p:pic>
      <p:sp>
        <p:nvSpPr>
          <p:cNvPr id="16" name="Text 0"/>
          <p:cNvSpPr/>
          <p:nvPr/>
        </p:nvSpPr>
        <p:spPr>
          <a:xfrm>
            <a:off x="685800" y="26883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17" name="Text 1"/>
          <p:cNvSpPr/>
          <p:nvPr/>
        </p:nvSpPr>
        <p:spPr>
          <a:xfrm>
            <a:off x="1024128" y="37398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8" name="Text 2"/>
          <p:cNvSpPr/>
          <p:nvPr/>
        </p:nvSpPr>
        <p:spPr>
          <a:xfrm>
            <a:off x="1481328" y="3730752"/>
            <a:ext cx="30449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Add</a:t>
            </a:r>
            <a:endParaRPr lang="en-US" sz="1530" dirty="0"/>
          </a:p>
        </p:txBody>
      </p:sp>
      <p:sp>
        <p:nvSpPr>
          <p:cNvPr id="19" name="Text 3"/>
          <p:cNvSpPr/>
          <p:nvPr/>
        </p:nvSpPr>
        <p:spPr>
          <a:xfrm>
            <a:off x="1024128" y="47457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0" name="Text 4"/>
          <p:cNvSpPr/>
          <p:nvPr/>
        </p:nvSpPr>
        <p:spPr>
          <a:xfrm>
            <a:off x="1481328" y="4736592"/>
            <a:ext cx="30449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Delete</a:t>
            </a:r>
            <a:endParaRPr lang="en-US" sz="1530" dirty="0"/>
          </a:p>
        </p:txBody>
      </p:sp>
      <p:sp>
        <p:nvSpPr>
          <p:cNvPr id="21" name="Text 5"/>
          <p:cNvSpPr/>
          <p:nvPr/>
        </p:nvSpPr>
        <p:spPr>
          <a:xfrm>
            <a:off x="5266944" y="37398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2" name="Text 6"/>
          <p:cNvSpPr/>
          <p:nvPr/>
        </p:nvSpPr>
        <p:spPr>
          <a:xfrm>
            <a:off x="5724144" y="3730752"/>
            <a:ext cx="30449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Edit</a:t>
            </a:r>
            <a:endParaRPr lang="en-US" sz="1530" dirty="0"/>
          </a:p>
        </p:txBody>
      </p:sp>
      <p:sp>
        <p:nvSpPr>
          <p:cNvPr id="23" name="Text 7"/>
          <p:cNvSpPr/>
          <p:nvPr/>
        </p:nvSpPr>
        <p:spPr>
          <a:xfrm>
            <a:off x="5266944" y="47457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24" name="Text 8"/>
          <p:cNvSpPr/>
          <p:nvPr/>
        </p:nvSpPr>
        <p:spPr>
          <a:xfrm>
            <a:off x="5724144" y="4736592"/>
            <a:ext cx="30449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Mark Complete</a:t>
            </a:r>
            <a:endParaRPr lang="en-US" sz="153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sp>
        <p:nvSpPr>
          <p:cNvPr id="4" name="Text 0"/>
          <p:cNvSpPr/>
          <p:nvPr/>
        </p:nvSpPr>
        <p:spPr>
          <a:xfrm>
            <a:off x="685800" y="438912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5221224"/>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“The working is simple and intuitive: a user can add tasks, edit them, delete if unnecessary, and mark them as complete once finished. The interface updates in real-time, giving users a clear overview of pending vs completed tasks. Depending on implementation, tasks can also be stored locally or in a cloud database.”</a:t>
            </a:r>
            <a:endParaRPr lang="en-US" sz="15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227064"/>
            <a:ext cx="13267944" cy="27432"/>
          </a:xfrm>
          <a:prstGeom prst="rect">
            <a:avLst/>
          </a:prstGeom>
        </p:spPr>
      </p:pic>
      <p:sp>
        <p:nvSpPr>
          <p:cNvPr id="5" name="Text 0"/>
          <p:cNvSpPr/>
          <p:nvPr/>
        </p:nvSpPr>
        <p:spPr>
          <a:xfrm>
            <a:off x="685800" y="1353312"/>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05</a:t>
            </a:r>
            <a:endParaRPr lang="en-US" sz="11520" dirty="0"/>
          </a:p>
        </p:txBody>
      </p:sp>
      <p:sp>
        <p:nvSpPr>
          <p:cNvPr id="6" name="Text 1"/>
          <p:cNvSpPr/>
          <p:nvPr/>
        </p:nvSpPr>
        <p:spPr>
          <a:xfrm>
            <a:off x="685800" y="340156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6791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325112"/>
            <a:ext cx="13267944" cy="1682496"/>
          </a:xfrm>
          <a:prstGeom prst="rect">
            <a:avLst/>
          </a:prstGeom>
          <a:noFill/>
          <a:ln/>
        </p:spPr>
        <p:txBody>
          <a:bodyPr wrap="squar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System Design / Flow – Architecture &amp; Features</a:t>
            </a:r>
            <a:endParaRPr lang="en-US" sz="5290" dirty="0"/>
          </a:p>
        </p:txBody>
      </p:sp>
      <p:sp>
        <p:nvSpPr>
          <p:cNvPr id="9" name="Text 4"/>
          <p:cNvSpPr/>
          <p:nvPr/>
        </p:nvSpPr>
        <p:spPr>
          <a:xfrm>
            <a:off x="685800" y="6473952"/>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3191256"/>
            <a:ext cx="8293608" cy="694944"/>
          </a:xfrm>
          <a:prstGeom prst="rect">
            <a:avLst/>
          </a:prstGeom>
        </p:spPr>
      </p:pic>
      <p:pic>
        <p:nvPicPr>
          <p:cNvPr id="5" name="Image 3" descr="preencoded.png"/>
          <p:cNvPicPr>
            <a:picLocks noChangeAspect="1"/>
          </p:cNvPicPr>
          <p:nvPr/>
        </p:nvPicPr>
        <p:blipFill>
          <a:blip r:embed="rId6"/>
          <a:stretch>
            <a:fillRect/>
          </a:stretch>
        </p:blipFill>
        <p:spPr>
          <a:xfrm>
            <a:off x="5660136" y="4078224"/>
            <a:ext cx="8293608" cy="694944"/>
          </a:xfrm>
          <a:prstGeom prst="rect">
            <a:avLst/>
          </a:prstGeom>
        </p:spPr>
      </p:pic>
      <p:pic>
        <p:nvPicPr>
          <p:cNvPr id="6" name="Image 4" descr="preencoded.png"/>
          <p:cNvPicPr>
            <a:picLocks noChangeAspect="1"/>
          </p:cNvPicPr>
          <p:nvPr/>
        </p:nvPicPr>
        <p:blipFill>
          <a:blip r:embed="rId5"/>
          <a:stretch>
            <a:fillRect/>
          </a:stretch>
        </p:blipFill>
        <p:spPr>
          <a:xfrm>
            <a:off x="5660136" y="4965192"/>
            <a:ext cx="8293608" cy="694944"/>
          </a:xfrm>
          <a:prstGeom prst="rect">
            <a:avLst/>
          </a:prstGeom>
        </p:spPr>
      </p:pic>
      <p:sp>
        <p:nvSpPr>
          <p:cNvPr id="7" name="Text 0"/>
          <p:cNvSpPr/>
          <p:nvPr/>
        </p:nvSpPr>
        <p:spPr>
          <a:xfrm>
            <a:off x="5660136" y="235915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8" name="Text 1"/>
          <p:cNvSpPr/>
          <p:nvPr/>
        </p:nvSpPr>
        <p:spPr>
          <a:xfrm>
            <a:off x="5888736" y="341071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Frontend</a:t>
            </a:r>
            <a:endParaRPr lang="en-US" sz="1530" dirty="0"/>
          </a:p>
        </p:txBody>
      </p:sp>
      <p:sp>
        <p:nvSpPr>
          <p:cNvPr id="9" name="Text 2"/>
          <p:cNvSpPr/>
          <p:nvPr/>
        </p:nvSpPr>
        <p:spPr>
          <a:xfrm>
            <a:off x="5888736" y="430682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Backend</a:t>
            </a:r>
            <a:endParaRPr lang="en-US" sz="1530" dirty="0"/>
          </a:p>
        </p:txBody>
      </p:sp>
      <p:sp>
        <p:nvSpPr>
          <p:cNvPr id="10" name="Text 3"/>
          <p:cNvSpPr/>
          <p:nvPr/>
        </p:nvSpPr>
        <p:spPr>
          <a:xfrm>
            <a:off x="5888736" y="519379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Database flow</a:t>
            </a:r>
            <a:endParaRPr lang="en-US" sz="15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299008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3813048"/>
            <a:ext cx="8293608" cy="1225296"/>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“Our project follows a client-server model. The frontend (built with HTML, CSS, JS or React) provides user interaction. The backend (Node.js, Django, or Flask) handles data operations. Tasks are stored in a database (MySQL, MongoDB, or local storage). Key features include task categorization, deadlines, and responsive design for mobile/desktop use.”</a:t>
            </a:r>
            <a:endParaRPr lang="en-US" sz="153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06</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Uses – Practical Applications</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04088" y="3529584"/>
            <a:ext cx="8266176" cy="786384"/>
          </a:xfrm>
          <a:prstGeom prst="rect">
            <a:avLst/>
          </a:prstGeom>
        </p:spPr>
      </p:pic>
      <p:pic>
        <p:nvPicPr>
          <p:cNvPr id="5" name="Image 3" descr="preencoded.png"/>
          <p:cNvPicPr>
            <a:picLocks noChangeAspect="1"/>
          </p:cNvPicPr>
          <p:nvPr/>
        </p:nvPicPr>
        <p:blipFill>
          <a:blip r:embed="rId5"/>
          <a:stretch>
            <a:fillRect/>
          </a:stretch>
        </p:blipFill>
        <p:spPr>
          <a:xfrm>
            <a:off x="704088" y="4535424"/>
            <a:ext cx="8266176" cy="786384"/>
          </a:xfrm>
          <a:prstGeom prst="rect">
            <a:avLst/>
          </a:prstGeom>
        </p:spPr>
      </p:pic>
      <p:pic>
        <p:nvPicPr>
          <p:cNvPr id="6" name="Image 4" descr="preencoded.png"/>
          <p:cNvPicPr>
            <a:picLocks noChangeAspect="1"/>
          </p:cNvPicPr>
          <p:nvPr/>
        </p:nvPicPr>
        <p:blipFill>
          <a:blip r:embed="rId6"/>
          <a:stretch>
            <a:fillRect/>
          </a:stretch>
        </p:blipFill>
        <p:spPr>
          <a:xfrm>
            <a:off x="1481328" y="3730752"/>
            <a:ext cx="7287768" cy="393192"/>
          </a:xfrm>
          <a:prstGeom prst="rect">
            <a:avLst/>
          </a:prstGeom>
        </p:spPr>
      </p:pic>
      <p:pic>
        <p:nvPicPr>
          <p:cNvPr id="7" name="Image 5" descr="preencoded.png"/>
          <p:cNvPicPr>
            <a:picLocks noChangeAspect="1"/>
          </p:cNvPicPr>
          <p:nvPr/>
        </p:nvPicPr>
        <p:blipFill>
          <a:blip r:embed="rId6"/>
          <a:stretch>
            <a:fillRect/>
          </a:stretch>
        </p:blipFill>
        <p:spPr>
          <a:xfrm>
            <a:off x="1481328" y="4736592"/>
            <a:ext cx="7287768" cy="393192"/>
          </a:xfrm>
          <a:prstGeom prst="rect">
            <a:avLst/>
          </a:prstGeom>
        </p:spPr>
      </p:pic>
      <p:pic>
        <p:nvPicPr>
          <p:cNvPr id="8" name="Image 6" descr="preencoded.png"/>
          <p:cNvPicPr>
            <a:picLocks noChangeAspect="1"/>
          </p:cNvPicPr>
          <p:nvPr/>
        </p:nvPicPr>
        <p:blipFill>
          <a:blip r:embed="rId7"/>
          <a:stretch>
            <a:fillRect/>
          </a:stretch>
        </p:blipFill>
        <p:spPr>
          <a:xfrm>
            <a:off x="877824" y="3712464"/>
            <a:ext cx="420624" cy="420624"/>
          </a:xfrm>
          <a:prstGeom prst="rect">
            <a:avLst/>
          </a:prstGeom>
        </p:spPr>
      </p:pic>
      <p:pic>
        <p:nvPicPr>
          <p:cNvPr id="9" name="Image 7" descr="preencoded.png"/>
          <p:cNvPicPr>
            <a:picLocks noChangeAspect="1"/>
          </p:cNvPicPr>
          <p:nvPr/>
        </p:nvPicPr>
        <p:blipFill>
          <a:blip r:embed="rId8"/>
          <a:stretch>
            <a:fillRect/>
          </a:stretch>
        </p:blipFill>
        <p:spPr>
          <a:xfrm>
            <a:off x="877824" y="4718304"/>
            <a:ext cx="420624" cy="420624"/>
          </a:xfrm>
          <a:prstGeom prst="rect">
            <a:avLst/>
          </a:prstGeom>
        </p:spPr>
      </p:pic>
      <p:sp>
        <p:nvSpPr>
          <p:cNvPr id="10" name="Text 0"/>
          <p:cNvSpPr/>
          <p:nvPr/>
        </p:nvSpPr>
        <p:spPr>
          <a:xfrm>
            <a:off x="685800" y="26883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11" name="Text 1"/>
          <p:cNvSpPr/>
          <p:nvPr/>
        </p:nvSpPr>
        <p:spPr>
          <a:xfrm>
            <a:off x="1024128" y="37398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2"/>
          <p:cNvSpPr/>
          <p:nvPr/>
        </p:nvSpPr>
        <p:spPr>
          <a:xfrm>
            <a:off x="1481328" y="373075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Personal uses</a:t>
            </a:r>
            <a:endParaRPr lang="en-US" sz="1530" dirty="0"/>
          </a:p>
        </p:txBody>
      </p:sp>
      <p:sp>
        <p:nvSpPr>
          <p:cNvPr id="13" name="Text 3"/>
          <p:cNvSpPr/>
          <p:nvPr/>
        </p:nvSpPr>
        <p:spPr>
          <a:xfrm>
            <a:off x="1024128" y="47457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4" name="Text 4"/>
          <p:cNvSpPr/>
          <p:nvPr/>
        </p:nvSpPr>
        <p:spPr>
          <a:xfrm>
            <a:off x="1481328" y="473659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Professional uses</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1591056"/>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CONTENTS</a:t>
            </a:r>
            <a:endParaRPr lang="en-US" sz="5290" dirty="0"/>
          </a:p>
        </p:txBody>
      </p:sp>
      <p:sp>
        <p:nvSpPr>
          <p:cNvPr id="5" name="Text 1"/>
          <p:cNvSpPr/>
          <p:nvPr/>
        </p:nvSpPr>
        <p:spPr>
          <a:xfrm>
            <a:off x="896112" y="286207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1. Project Title Slide</a:t>
            </a:r>
            <a:endParaRPr lang="en-US" sz="1920" dirty="0"/>
          </a:p>
        </p:txBody>
      </p:sp>
      <p:sp>
        <p:nvSpPr>
          <p:cNvPr id="6" name="Text 2"/>
          <p:cNvSpPr/>
          <p:nvPr/>
        </p:nvSpPr>
        <p:spPr>
          <a:xfrm>
            <a:off x="896112" y="4087368"/>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5. System Design / Flow – Architecture &amp; Features</a:t>
            </a:r>
            <a:endParaRPr lang="en-US" sz="1920" dirty="0"/>
          </a:p>
        </p:txBody>
      </p:sp>
      <p:sp>
        <p:nvSpPr>
          <p:cNvPr id="7" name="Text 3"/>
          <p:cNvSpPr/>
          <p:nvPr/>
        </p:nvSpPr>
        <p:spPr>
          <a:xfrm>
            <a:off x="4261104" y="2862072"/>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2. Introduction – What is a To-Do List?</a:t>
            </a:r>
            <a:endParaRPr lang="en-US" sz="1920" dirty="0"/>
          </a:p>
        </p:txBody>
      </p:sp>
      <p:sp>
        <p:nvSpPr>
          <p:cNvPr id="8" name="Text 4"/>
          <p:cNvSpPr/>
          <p:nvPr/>
        </p:nvSpPr>
        <p:spPr>
          <a:xfrm>
            <a:off x="896112" y="5312664"/>
            <a:ext cx="2752344" cy="914400"/>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9. Future Scope – Improvements &amp; Expansion Ideas</a:t>
            </a:r>
            <a:endParaRPr lang="en-US" sz="1920" dirty="0"/>
          </a:p>
        </p:txBody>
      </p:sp>
      <p:sp>
        <p:nvSpPr>
          <p:cNvPr id="9" name="Text 5"/>
          <p:cNvSpPr/>
          <p:nvPr/>
        </p:nvSpPr>
        <p:spPr>
          <a:xfrm>
            <a:off x="4261104" y="4087368"/>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6. Uses – Practical Applications</a:t>
            </a:r>
            <a:endParaRPr lang="en-US" sz="1920" dirty="0"/>
          </a:p>
        </p:txBody>
      </p:sp>
      <p:sp>
        <p:nvSpPr>
          <p:cNvPr id="10" name="Text 6"/>
          <p:cNvSpPr/>
          <p:nvPr/>
        </p:nvSpPr>
        <p:spPr>
          <a:xfrm>
            <a:off x="4261104" y="531266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10. Conclusion – Key Takeaways</a:t>
            </a:r>
            <a:endParaRPr lang="en-US" sz="1920" dirty="0"/>
          </a:p>
        </p:txBody>
      </p:sp>
      <p:sp>
        <p:nvSpPr>
          <p:cNvPr id="11" name="Text 7"/>
          <p:cNvSpPr/>
          <p:nvPr/>
        </p:nvSpPr>
        <p:spPr>
          <a:xfrm>
            <a:off x="7626096" y="2862072"/>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3. Objective of the Project – Why we built it</a:t>
            </a:r>
            <a:endParaRPr lang="en-US" sz="1920" dirty="0"/>
          </a:p>
        </p:txBody>
      </p:sp>
      <p:sp>
        <p:nvSpPr>
          <p:cNvPr id="12" name="Text 8"/>
          <p:cNvSpPr/>
          <p:nvPr/>
        </p:nvSpPr>
        <p:spPr>
          <a:xfrm>
            <a:off x="7626096" y="4087368"/>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7. Advantages – Strengths of the Project</a:t>
            </a:r>
            <a:endParaRPr lang="en-US" sz="1920" dirty="0"/>
          </a:p>
        </p:txBody>
      </p:sp>
      <p:sp>
        <p:nvSpPr>
          <p:cNvPr id="13" name="Text 9"/>
          <p:cNvSpPr/>
          <p:nvPr/>
        </p:nvSpPr>
        <p:spPr>
          <a:xfrm>
            <a:off x="7626096" y="531266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11. Q/A Slide – Any Questions?</a:t>
            </a:r>
            <a:endParaRPr lang="en-US" sz="1920" dirty="0"/>
          </a:p>
        </p:txBody>
      </p:sp>
      <p:sp>
        <p:nvSpPr>
          <p:cNvPr id="14" name="Text 10"/>
          <p:cNvSpPr/>
          <p:nvPr/>
        </p:nvSpPr>
        <p:spPr>
          <a:xfrm>
            <a:off x="10991088" y="2862072"/>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4. Working – How the Application Works</a:t>
            </a:r>
            <a:endParaRPr lang="en-US" sz="1920" dirty="0"/>
          </a:p>
        </p:txBody>
      </p:sp>
      <p:sp>
        <p:nvSpPr>
          <p:cNvPr id="15" name="Text 11"/>
          <p:cNvSpPr/>
          <p:nvPr/>
        </p:nvSpPr>
        <p:spPr>
          <a:xfrm>
            <a:off x="10991088" y="4087368"/>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999999"/>
                </a:solidFill>
                <a:latin typeface="思源黑体-思源黑体-Thin" pitchFamily="34" charset="0"/>
                <a:ea typeface="思源黑体-思源黑体-Thin" pitchFamily="34" charset="-122"/>
                <a:cs typeface="思源黑体-思源黑体-Thin" pitchFamily="34" charset="-120"/>
              </a:rPr>
              <a:t>8. Disadvantages – Limitations</a:t>
            </a:r>
            <a:endParaRPr lang="en-US" sz="19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5660136"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“This application has wide practical uses. For students, it helps in managing assignments, study plans, or exam preparation. For professionals, it helps in managing work deadlines, meetings, and projects. Even in daily life, it can be used for shopping lists, reminders, and goal-setting.”</a:t>
            </a:r>
            <a:endParaRPr lang="en-US" sz="153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07</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Advantages – Strengths of the Project</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3630168"/>
            <a:ext cx="8293608" cy="694944"/>
          </a:xfrm>
          <a:prstGeom prst="rect">
            <a:avLst/>
          </a:prstGeom>
        </p:spPr>
      </p:pic>
      <p:pic>
        <p:nvPicPr>
          <p:cNvPr id="5" name="Image 3" descr="preencoded.png"/>
          <p:cNvPicPr>
            <a:picLocks noChangeAspect="1"/>
          </p:cNvPicPr>
          <p:nvPr/>
        </p:nvPicPr>
        <p:blipFill>
          <a:blip r:embed="rId6"/>
          <a:stretch>
            <a:fillRect/>
          </a:stretch>
        </p:blipFill>
        <p:spPr>
          <a:xfrm>
            <a:off x="5660136" y="4526280"/>
            <a:ext cx="8293608" cy="694944"/>
          </a:xfrm>
          <a:prstGeom prst="rect">
            <a:avLst/>
          </a:prstGeom>
        </p:spPr>
      </p:pic>
      <p:sp>
        <p:nvSpPr>
          <p:cNvPr id="6" name="Text 0"/>
          <p:cNvSpPr/>
          <p:nvPr/>
        </p:nvSpPr>
        <p:spPr>
          <a:xfrm>
            <a:off x="5660136" y="280720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7" name="Text 1"/>
          <p:cNvSpPr/>
          <p:nvPr/>
        </p:nvSpPr>
        <p:spPr>
          <a:xfrm>
            <a:off x="5888736" y="3858768"/>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Productivity boost</a:t>
            </a:r>
            <a:endParaRPr lang="en-US" sz="1530" dirty="0"/>
          </a:p>
        </p:txBody>
      </p:sp>
      <p:sp>
        <p:nvSpPr>
          <p:cNvPr id="8" name="Text 2"/>
          <p:cNvSpPr/>
          <p:nvPr/>
        </p:nvSpPr>
        <p:spPr>
          <a:xfrm>
            <a:off x="5888736" y="4745736"/>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Accessibility</a:t>
            </a:r>
            <a:endParaRPr lang="en-US" sz="153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322783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4059936"/>
            <a:ext cx="8293608" cy="731520"/>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“The To-Do List app provides several benefits. It boosts productivity by keeping tasks organized, ensures users don’t forget important deadlines, and reduces mental load. It is also easily accessible across devices, making it useful anytime, anywhere.”</a:t>
            </a:r>
            <a:endParaRPr lang="en-US" sz="153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08</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Disadvantages – Limitations</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04088" y="3529584"/>
            <a:ext cx="8266176" cy="786384"/>
          </a:xfrm>
          <a:prstGeom prst="rect">
            <a:avLst/>
          </a:prstGeom>
        </p:spPr>
      </p:pic>
      <p:pic>
        <p:nvPicPr>
          <p:cNvPr id="5" name="Image 3" descr="preencoded.png"/>
          <p:cNvPicPr>
            <a:picLocks noChangeAspect="1"/>
          </p:cNvPicPr>
          <p:nvPr/>
        </p:nvPicPr>
        <p:blipFill>
          <a:blip r:embed="rId5"/>
          <a:stretch>
            <a:fillRect/>
          </a:stretch>
        </p:blipFill>
        <p:spPr>
          <a:xfrm>
            <a:off x="704088" y="4535424"/>
            <a:ext cx="8266176" cy="786384"/>
          </a:xfrm>
          <a:prstGeom prst="rect">
            <a:avLst/>
          </a:prstGeom>
        </p:spPr>
      </p:pic>
      <p:pic>
        <p:nvPicPr>
          <p:cNvPr id="6" name="Image 4" descr="preencoded.png"/>
          <p:cNvPicPr>
            <a:picLocks noChangeAspect="1"/>
          </p:cNvPicPr>
          <p:nvPr/>
        </p:nvPicPr>
        <p:blipFill>
          <a:blip r:embed="rId6"/>
          <a:stretch>
            <a:fillRect/>
          </a:stretch>
        </p:blipFill>
        <p:spPr>
          <a:xfrm>
            <a:off x="1481328" y="3730752"/>
            <a:ext cx="7287768" cy="393192"/>
          </a:xfrm>
          <a:prstGeom prst="rect">
            <a:avLst/>
          </a:prstGeom>
        </p:spPr>
      </p:pic>
      <p:pic>
        <p:nvPicPr>
          <p:cNvPr id="7" name="Image 5" descr="preencoded.png"/>
          <p:cNvPicPr>
            <a:picLocks noChangeAspect="1"/>
          </p:cNvPicPr>
          <p:nvPr/>
        </p:nvPicPr>
        <p:blipFill>
          <a:blip r:embed="rId6"/>
          <a:stretch>
            <a:fillRect/>
          </a:stretch>
        </p:blipFill>
        <p:spPr>
          <a:xfrm>
            <a:off x="1481328" y="4736592"/>
            <a:ext cx="7287768" cy="393192"/>
          </a:xfrm>
          <a:prstGeom prst="rect">
            <a:avLst/>
          </a:prstGeom>
        </p:spPr>
      </p:pic>
      <p:pic>
        <p:nvPicPr>
          <p:cNvPr id="8" name="Image 6" descr="preencoded.png"/>
          <p:cNvPicPr>
            <a:picLocks noChangeAspect="1"/>
          </p:cNvPicPr>
          <p:nvPr/>
        </p:nvPicPr>
        <p:blipFill>
          <a:blip r:embed="rId7"/>
          <a:stretch>
            <a:fillRect/>
          </a:stretch>
        </p:blipFill>
        <p:spPr>
          <a:xfrm>
            <a:off x="877824" y="3712464"/>
            <a:ext cx="420624" cy="420624"/>
          </a:xfrm>
          <a:prstGeom prst="rect">
            <a:avLst/>
          </a:prstGeom>
        </p:spPr>
      </p:pic>
      <p:pic>
        <p:nvPicPr>
          <p:cNvPr id="9" name="Image 7" descr="preencoded.png"/>
          <p:cNvPicPr>
            <a:picLocks noChangeAspect="1"/>
          </p:cNvPicPr>
          <p:nvPr/>
        </p:nvPicPr>
        <p:blipFill>
          <a:blip r:embed="rId8"/>
          <a:stretch>
            <a:fillRect/>
          </a:stretch>
        </p:blipFill>
        <p:spPr>
          <a:xfrm>
            <a:off x="877824" y="4718304"/>
            <a:ext cx="420624" cy="420624"/>
          </a:xfrm>
          <a:prstGeom prst="rect">
            <a:avLst/>
          </a:prstGeom>
        </p:spPr>
      </p:pic>
      <p:sp>
        <p:nvSpPr>
          <p:cNvPr id="10" name="Text 0"/>
          <p:cNvSpPr/>
          <p:nvPr/>
        </p:nvSpPr>
        <p:spPr>
          <a:xfrm>
            <a:off x="685800" y="26883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11" name="Text 1"/>
          <p:cNvSpPr/>
          <p:nvPr/>
        </p:nvSpPr>
        <p:spPr>
          <a:xfrm>
            <a:off x="1024128" y="37398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2"/>
          <p:cNvSpPr/>
          <p:nvPr/>
        </p:nvSpPr>
        <p:spPr>
          <a:xfrm>
            <a:off x="1481328" y="373075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Internet dependency</a:t>
            </a:r>
            <a:endParaRPr lang="en-US" sz="1530" dirty="0"/>
          </a:p>
        </p:txBody>
      </p:sp>
      <p:sp>
        <p:nvSpPr>
          <p:cNvPr id="13" name="Text 3"/>
          <p:cNvSpPr/>
          <p:nvPr/>
        </p:nvSpPr>
        <p:spPr>
          <a:xfrm>
            <a:off x="1024128" y="47457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4" name="Text 4"/>
          <p:cNvSpPr/>
          <p:nvPr/>
        </p:nvSpPr>
        <p:spPr>
          <a:xfrm>
            <a:off x="1481328" y="473659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Basic automation</a:t>
            </a:r>
            <a:endParaRPr lang="en-US" sz="153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sp>
        <p:nvSpPr>
          <p:cNvPr id="4" name="Text 0"/>
          <p:cNvSpPr/>
          <p:nvPr/>
        </p:nvSpPr>
        <p:spPr>
          <a:xfrm>
            <a:off x="685800" y="450799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5340096"/>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“However, every system has limitations. If the app is cloud-based, it depends on internet connectivity. Also, without AI features, it cannot auto-prioritize or suggest tasks. Additionally, some users may feel digital dependency, preferring traditional methods.”</a:t>
            </a:r>
            <a:endParaRPr lang="en-US" sz="153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227064"/>
            <a:ext cx="13267944" cy="27432"/>
          </a:xfrm>
          <a:prstGeom prst="rect">
            <a:avLst/>
          </a:prstGeom>
        </p:spPr>
      </p:pic>
      <p:sp>
        <p:nvSpPr>
          <p:cNvPr id="5" name="Text 0"/>
          <p:cNvSpPr/>
          <p:nvPr/>
        </p:nvSpPr>
        <p:spPr>
          <a:xfrm>
            <a:off x="685800" y="1353312"/>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09</a:t>
            </a:r>
            <a:endParaRPr lang="en-US" sz="11520" dirty="0"/>
          </a:p>
        </p:txBody>
      </p:sp>
      <p:sp>
        <p:nvSpPr>
          <p:cNvPr id="6" name="Text 1"/>
          <p:cNvSpPr/>
          <p:nvPr/>
        </p:nvSpPr>
        <p:spPr>
          <a:xfrm>
            <a:off x="685800" y="340156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6791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325112"/>
            <a:ext cx="13267944" cy="1682496"/>
          </a:xfrm>
          <a:prstGeom prst="rect">
            <a:avLst/>
          </a:prstGeom>
          <a:noFill/>
          <a:ln/>
        </p:spPr>
        <p:txBody>
          <a:bodyPr wrap="squar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Future Scope – Improvements &amp; Expansion Ideas</a:t>
            </a:r>
            <a:endParaRPr lang="en-US" sz="5290" dirty="0"/>
          </a:p>
        </p:txBody>
      </p:sp>
      <p:sp>
        <p:nvSpPr>
          <p:cNvPr id="9" name="Text 4"/>
          <p:cNvSpPr/>
          <p:nvPr/>
        </p:nvSpPr>
        <p:spPr>
          <a:xfrm>
            <a:off x="685800" y="6473952"/>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685800" y="3191256"/>
            <a:ext cx="8293608" cy="694944"/>
          </a:xfrm>
          <a:prstGeom prst="rect">
            <a:avLst/>
          </a:prstGeom>
        </p:spPr>
      </p:pic>
      <p:pic>
        <p:nvPicPr>
          <p:cNvPr id="5" name="Image 3" descr="preencoded.png"/>
          <p:cNvPicPr>
            <a:picLocks noChangeAspect="1"/>
          </p:cNvPicPr>
          <p:nvPr/>
        </p:nvPicPr>
        <p:blipFill>
          <a:blip r:embed="rId6"/>
          <a:stretch>
            <a:fillRect/>
          </a:stretch>
        </p:blipFill>
        <p:spPr>
          <a:xfrm>
            <a:off x="685800" y="4078224"/>
            <a:ext cx="8293608" cy="694944"/>
          </a:xfrm>
          <a:prstGeom prst="rect">
            <a:avLst/>
          </a:prstGeom>
        </p:spPr>
      </p:pic>
      <p:pic>
        <p:nvPicPr>
          <p:cNvPr id="6" name="Image 4" descr="preencoded.png"/>
          <p:cNvPicPr>
            <a:picLocks noChangeAspect="1"/>
          </p:cNvPicPr>
          <p:nvPr/>
        </p:nvPicPr>
        <p:blipFill>
          <a:blip r:embed="rId5"/>
          <a:stretch>
            <a:fillRect/>
          </a:stretch>
        </p:blipFill>
        <p:spPr>
          <a:xfrm>
            <a:off x="685800" y="4965192"/>
            <a:ext cx="8293608" cy="694944"/>
          </a:xfrm>
          <a:prstGeom prst="rect">
            <a:avLst/>
          </a:prstGeom>
        </p:spPr>
      </p:pic>
      <p:sp>
        <p:nvSpPr>
          <p:cNvPr id="7" name="Text 0"/>
          <p:cNvSpPr/>
          <p:nvPr/>
        </p:nvSpPr>
        <p:spPr>
          <a:xfrm>
            <a:off x="685800" y="235915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8" name="Text 1"/>
          <p:cNvSpPr/>
          <p:nvPr/>
        </p:nvSpPr>
        <p:spPr>
          <a:xfrm>
            <a:off x="914400" y="341071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AI</a:t>
            </a:r>
            <a:endParaRPr lang="en-US" sz="1530" dirty="0"/>
          </a:p>
        </p:txBody>
      </p:sp>
      <p:sp>
        <p:nvSpPr>
          <p:cNvPr id="9" name="Text 2"/>
          <p:cNvSpPr/>
          <p:nvPr/>
        </p:nvSpPr>
        <p:spPr>
          <a:xfrm>
            <a:off x="914400" y="430682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Voice</a:t>
            </a:r>
            <a:endParaRPr lang="en-US" sz="1530" dirty="0"/>
          </a:p>
        </p:txBody>
      </p:sp>
      <p:sp>
        <p:nvSpPr>
          <p:cNvPr id="10" name="Text 3"/>
          <p:cNvSpPr/>
          <p:nvPr/>
        </p:nvSpPr>
        <p:spPr>
          <a:xfrm>
            <a:off x="914400" y="519379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Sync</a:t>
            </a:r>
            <a:endParaRPr lang="en-US" sz="153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sp>
        <p:nvSpPr>
          <p:cNvPr id="4" name="Text 0"/>
          <p:cNvSpPr/>
          <p:nvPr/>
        </p:nvSpPr>
        <p:spPr>
          <a:xfrm>
            <a:off x="685800" y="438912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5221224"/>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“The future scope is exciting. We can integrate AI to suggest task priorities, detect deadlines, or auto-generate schedules. Features like voice-enabled commands, synchronization across devices, and integration with calendars (like Google Calendar, Outlook) can make it a complete personal productivity assistant.”</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01</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Project Title Slide</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10</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Conclusion – Key Takeaways</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326440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5" name="Text 1"/>
          <p:cNvSpPr/>
          <p:nvPr/>
        </p:nvSpPr>
        <p:spPr>
          <a:xfrm>
            <a:off x="896112" y="4306824"/>
            <a:ext cx="7872984"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Summary points</a:t>
            </a:r>
            <a:endParaRPr lang="en-US" sz="153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“In conclusion, the To-Do List project is more than just a digital checklist—it’s a productivity partner that can evolve into a smart task manager with future enhancements. It’s simple, user-friendly, and holds potential to scale into advanced AI-powered tools.”</a:t>
            </a:r>
            <a:endParaRPr lang="en-US" sz="153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11</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Q/A Slide – Any Questions?</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685800" y="3630168"/>
            <a:ext cx="8293608" cy="694944"/>
          </a:xfrm>
          <a:prstGeom prst="rect">
            <a:avLst/>
          </a:prstGeom>
        </p:spPr>
      </p:pic>
      <p:pic>
        <p:nvPicPr>
          <p:cNvPr id="5" name="Image 3" descr="preencoded.png"/>
          <p:cNvPicPr>
            <a:picLocks noChangeAspect="1"/>
          </p:cNvPicPr>
          <p:nvPr/>
        </p:nvPicPr>
        <p:blipFill>
          <a:blip r:embed="rId6"/>
          <a:stretch>
            <a:fillRect/>
          </a:stretch>
        </p:blipFill>
        <p:spPr>
          <a:xfrm>
            <a:off x="685800" y="4526280"/>
            <a:ext cx="8293608" cy="694944"/>
          </a:xfrm>
          <a:prstGeom prst="rect">
            <a:avLst/>
          </a:prstGeom>
        </p:spPr>
      </p:pic>
      <p:sp>
        <p:nvSpPr>
          <p:cNvPr id="6" name="Text 0"/>
          <p:cNvSpPr/>
          <p:nvPr/>
        </p:nvSpPr>
        <p:spPr>
          <a:xfrm>
            <a:off x="685800" y="280720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7" name="Text 1"/>
          <p:cNvSpPr/>
          <p:nvPr/>
        </p:nvSpPr>
        <p:spPr>
          <a:xfrm>
            <a:off x="914400" y="3858768"/>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“Thank You”</a:t>
            </a:r>
            <a:endParaRPr lang="en-US" sz="1530" dirty="0"/>
          </a:p>
        </p:txBody>
      </p:sp>
      <p:sp>
        <p:nvSpPr>
          <p:cNvPr id="8" name="Text 2"/>
          <p:cNvSpPr/>
          <p:nvPr/>
        </p:nvSpPr>
        <p:spPr>
          <a:xfrm>
            <a:off x="914400" y="4745736"/>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“Any Questions?”</a:t>
            </a:r>
            <a:endParaRPr lang="en-US" sz="153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335584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685800" y="4178808"/>
            <a:ext cx="8293608" cy="493776"/>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“This concludes my presentation on the To-Do List project. Thank you for your attention, and now I would be happy to take your questions.”</a:t>
            </a:r>
            <a:endParaRPr lang="en-US" sz="153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Thank You</a:t>
            </a:r>
            <a:endParaRPr lang="en-US" sz="529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3630168"/>
            <a:ext cx="4050792" cy="694944"/>
          </a:xfrm>
          <a:prstGeom prst="rect">
            <a:avLst/>
          </a:prstGeom>
        </p:spPr>
      </p:pic>
      <p:pic>
        <p:nvPicPr>
          <p:cNvPr id="5" name="Image 3" descr="preencoded.png"/>
          <p:cNvPicPr>
            <a:picLocks noChangeAspect="1"/>
          </p:cNvPicPr>
          <p:nvPr/>
        </p:nvPicPr>
        <p:blipFill>
          <a:blip r:embed="rId5"/>
          <a:stretch>
            <a:fillRect/>
          </a:stretch>
        </p:blipFill>
        <p:spPr>
          <a:xfrm>
            <a:off x="5660136" y="4526280"/>
            <a:ext cx="4050792" cy="694944"/>
          </a:xfrm>
          <a:prstGeom prst="rect">
            <a:avLst/>
          </a:prstGeom>
        </p:spPr>
      </p:pic>
      <p:pic>
        <p:nvPicPr>
          <p:cNvPr id="6" name="Image 4" descr="preencoded.png"/>
          <p:cNvPicPr>
            <a:picLocks noChangeAspect="1"/>
          </p:cNvPicPr>
          <p:nvPr/>
        </p:nvPicPr>
        <p:blipFill>
          <a:blip r:embed="rId6"/>
          <a:stretch>
            <a:fillRect/>
          </a:stretch>
        </p:blipFill>
        <p:spPr>
          <a:xfrm>
            <a:off x="9902952" y="3630168"/>
            <a:ext cx="4050792" cy="694944"/>
          </a:xfrm>
          <a:prstGeom prst="rect">
            <a:avLst/>
          </a:prstGeom>
        </p:spPr>
      </p:pic>
      <p:pic>
        <p:nvPicPr>
          <p:cNvPr id="7" name="Image 5" descr="preencoded.png"/>
          <p:cNvPicPr>
            <a:picLocks noChangeAspect="1"/>
          </p:cNvPicPr>
          <p:nvPr/>
        </p:nvPicPr>
        <p:blipFill>
          <a:blip r:embed="rId6"/>
          <a:stretch>
            <a:fillRect/>
          </a:stretch>
        </p:blipFill>
        <p:spPr>
          <a:xfrm>
            <a:off x="9902952" y="4526280"/>
            <a:ext cx="4050792" cy="694944"/>
          </a:xfrm>
          <a:prstGeom prst="rect">
            <a:avLst/>
          </a:prstGeom>
        </p:spPr>
      </p:pic>
      <p:sp>
        <p:nvSpPr>
          <p:cNvPr id="8" name="Text 0"/>
          <p:cNvSpPr/>
          <p:nvPr/>
        </p:nvSpPr>
        <p:spPr>
          <a:xfrm>
            <a:off x="5660136" y="280720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9" name="Text 1"/>
          <p:cNvSpPr/>
          <p:nvPr/>
        </p:nvSpPr>
        <p:spPr>
          <a:xfrm>
            <a:off x="5888736" y="3858768"/>
            <a:ext cx="3602736"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Project Title</a:t>
            </a:r>
            <a:endParaRPr lang="en-US" sz="1530" dirty="0"/>
          </a:p>
        </p:txBody>
      </p:sp>
      <p:sp>
        <p:nvSpPr>
          <p:cNvPr id="10" name="Text 2"/>
          <p:cNvSpPr/>
          <p:nvPr/>
        </p:nvSpPr>
        <p:spPr>
          <a:xfrm>
            <a:off x="5888736" y="4745736"/>
            <a:ext cx="3602736"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Course/Batch</a:t>
            </a:r>
            <a:endParaRPr lang="en-US" sz="1530" dirty="0"/>
          </a:p>
        </p:txBody>
      </p:sp>
      <p:sp>
        <p:nvSpPr>
          <p:cNvPr id="11" name="Text 3"/>
          <p:cNvSpPr/>
          <p:nvPr/>
        </p:nvSpPr>
        <p:spPr>
          <a:xfrm>
            <a:off x="10131552" y="3858768"/>
            <a:ext cx="3602736"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Your Name</a:t>
            </a:r>
            <a:endParaRPr lang="en-US" sz="1530" dirty="0"/>
          </a:p>
        </p:txBody>
      </p:sp>
      <p:sp>
        <p:nvSpPr>
          <p:cNvPr id="12" name="Text 4"/>
          <p:cNvSpPr/>
          <p:nvPr/>
        </p:nvSpPr>
        <p:spPr>
          <a:xfrm>
            <a:off x="10131552" y="4745736"/>
            <a:ext cx="3602736"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Logo/Image of To-Do App</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5660136"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“Good [morning/afternoon], today I’m presenting my project ‘To-Do List Application’, which is a task management system designed to help users manage and track daily activities effectively. This project focuses on productivity, simplicity, and scalability.”</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02</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Introduction – What is a To-Do List?</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3529584"/>
            <a:ext cx="8266176" cy="786384"/>
          </a:xfrm>
          <a:prstGeom prst="rect">
            <a:avLst/>
          </a:prstGeom>
        </p:spPr>
      </p:pic>
      <p:pic>
        <p:nvPicPr>
          <p:cNvPr id="5" name="Image 3" descr="preencoded.png"/>
          <p:cNvPicPr>
            <a:picLocks noChangeAspect="1"/>
          </p:cNvPicPr>
          <p:nvPr/>
        </p:nvPicPr>
        <p:blipFill>
          <a:blip r:embed="rId5"/>
          <a:stretch>
            <a:fillRect/>
          </a:stretch>
        </p:blipFill>
        <p:spPr>
          <a:xfrm>
            <a:off x="5678424" y="4535424"/>
            <a:ext cx="8266176" cy="786384"/>
          </a:xfrm>
          <a:prstGeom prst="rect">
            <a:avLst/>
          </a:prstGeom>
        </p:spPr>
      </p:pic>
      <p:pic>
        <p:nvPicPr>
          <p:cNvPr id="6" name="Image 4" descr="preencoded.png"/>
          <p:cNvPicPr>
            <a:picLocks noChangeAspect="1"/>
          </p:cNvPicPr>
          <p:nvPr/>
        </p:nvPicPr>
        <p:blipFill>
          <a:blip r:embed="rId6"/>
          <a:stretch>
            <a:fillRect/>
          </a:stretch>
        </p:blipFill>
        <p:spPr>
          <a:xfrm>
            <a:off x="6455664" y="3730752"/>
            <a:ext cx="7287768" cy="393192"/>
          </a:xfrm>
          <a:prstGeom prst="rect">
            <a:avLst/>
          </a:prstGeom>
        </p:spPr>
      </p:pic>
      <p:pic>
        <p:nvPicPr>
          <p:cNvPr id="7" name="Image 5" descr="preencoded.png"/>
          <p:cNvPicPr>
            <a:picLocks noChangeAspect="1"/>
          </p:cNvPicPr>
          <p:nvPr/>
        </p:nvPicPr>
        <p:blipFill>
          <a:blip r:embed="rId6"/>
          <a:stretch>
            <a:fillRect/>
          </a:stretch>
        </p:blipFill>
        <p:spPr>
          <a:xfrm>
            <a:off x="6455664" y="4736592"/>
            <a:ext cx="7287768" cy="393192"/>
          </a:xfrm>
          <a:prstGeom prst="rect">
            <a:avLst/>
          </a:prstGeom>
        </p:spPr>
      </p:pic>
      <p:pic>
        <p:nvPicPr>
          <p:cNvPr id="8" name="Image 6" descr="preencoded.png"/>
          <p:cNvPicPr>
            <a:picLocks noChangeAspect="1"/>
          </p:cNvPicPr>
          <p:nvPr/>
        </p:nvPicPr>
        <p:blipFill>
          <a:blip r:embed="rId7"/>
          <a:stretch>
            <a:fillRect/>
          </a:stretch>
        </p:blipFill>
        <p:spPr>
          <a:xfrm>
            <a:off x="5852160" y="3712464"/>
            <a:ext cx="420624" cy="420624"/>
          </a:xfrm>
          <a:prstGeom prst="rect">
            <a:avLst/>
          </a:prstGeom>
        </p:spPr>
      </p:pic>
      <p:pic>
        <p:nvPicPr>
          <p:cNvPr id="9" name="Image 7" descr="preencoded.png"/>
          <p:cNvPicPr>
            <a:picLocks noChangeAspect="1"/>
          </p:cNvPicPr>
          <p:nvPr/>
        </p:nvPicPr>
        <p:blipFill>
          <a:blip r:embed="rId8"/>
          <a:stretch>
            <a:fillRect/>
          </a:stretch>
        </p:blipFill>
        <p:spPr>
          <a:xfrm>
            <a:off x="5852160" y="4718304"/>
            <a:ext cx="420624" cy="420624"/>
          </a:xfrm>
          <a:prstGeom prst="rect">
            <a:avLst/>
          </a:prstGeom>
        </p:spPr>
      </p:pic>
      <p:sp>
        <p:nvSpPr>
          <p:cNvPr id="10" name="Text 0"/>
          <p:cNvSpPr/>
          <p:nvPr/>
        </p:nvSpPr>
        <p:spPr>
          <a:xfrm>
            <a:off x="5660136" y="26883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Slide Content</a:t>
            </a:r>
            <a:endParaRPr lang="en-US" sz="3840" dirty="0"/>
          </a:p>
        </p:txBody>
      </p:sp>
      <p:sp>
        <p:nvSpPr>
          <p:cNvPr id="11" name="Text 1"/>
          <p:cNvSpPr/>
          <p:nvPr/>
        </p:nvSpPr>
        <p:spPr>
          <a:xfrm>
            <a:off x="5998464" y="37398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2"/>
          <p:cNvSpPr/>
          <p:nvPr/>
        </p:nvSpPr>
        <p:spPr>
          <a:xfrm>
            <a:off x="6455664" y="373075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Definition</a:t>
            </a:r>
            <a:endParaRPr lang="en-US" sz="1530" dirty="0"/>
          </a:p>
        </p:txBody>
      </p:sp>
      <p:sp>
        <p:nvSpPr>
          <p:cNvPr id="13" name="Text 3"/>
          <p:cNvSpPr/>
          <p:nvPr/>
        </p:nvSpPr>
        <p:spPr>
          <a:xfrm>
            <a:off x="5998464" y="47457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4" name="Text 4"/>
          <p:cNvSpPr/>
          <p:nvPr/>
        </p:nvSpPr>
        <p:spPr>
          <a:xfrm>
            <a:off x="6455664" y="4736592"/>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Importance</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B0C9E8"/>
                </a:solidFill>
                <a:latin typeface="思源黑体-思源黑体-Thin" pitchFamily="34" charset="0"/>
                <a:ea typeface="思源黑体-思源黑体-Thin" pitchFamily="34" charset="-122"/>
                <a:cs typeface="思源黑体-思源黑体-Thin" pitchFamily="34" charset="-120"/>
              </a:rPr>
              <a:t>Explanation</a:t>
            </a:r>
            <a:endParaRPr lang="en-US" sz="3840" dirty="0"/>
          </a:p>
        </p:txBody>
      </p:sp>
      <p:sp>
        <p:nvSpPr>
          <p:cNvPr id="5" name="Text 1"/>
          <p:cNvSpPr/>
          <p:nvPr/>
        </p:nvSpPr>
        <p:spPr>
          <a:xfrm>
            <a:off x="5660136"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999999"/>
                </a:solidFill>
                <a:latin typeface="思源黑体-思源黑体-Medium" pitchFamily="34" charset="0"/>
                <a:ea typeface="思源黑体-思源黑体-Medium" pitchFamily="34" charset="-122"/>
                <a:cs typeface="思源黑体-思源黑体-Medium" pitchFamily="34" charset="-120"/>
              </a:rPr>
              <a:t>“A To-Do List is a productivity tool where users list tasks they want to accomplish. It’s widely used by students, professionals, and organizations. The importance lies in better time management, reducing stress, and improving focus by breaking work into smaller manageable steps.”</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B0C9E8"/>
                </a:solidFill>
                <a:latin typeface="思源黑体-思源黑体-Thin" pitchFamily="34" charset="0"/>
                <a:ea typeface="思源黑体-思源黑体-Thin" pitchFamily="34" charset="-122"/>
                <a:cs typeface="思源黑体-思源黑体-Thin" pitchFamily="34" charset="-120"/>
              </a:rPr>
              <a:t>03</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B0C9E8"/>
                </a:solidFill>
                <a:latin typeface="思源黑体-思源黑体-Thin" pitchFamily="34" charset="0"/>
                <a:ea typeface="思源黑体-思源黑体-Thin" pitchFamily="34" charset="-122"/>
                <a:cs typeface="思源黑体-思源黑体-Thin" pitchFamily="34" charset="-120"/>
              </a:rPr>
              <a:t>Objective of the Project – Why we built it</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879</Words>
  <Application>Microsoft Office PowerPoint</Application>
  <PresentationFormat>Custom</PresentationFormat>
  <Paragraphs>158</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思源黑体-思源黑体-Medium</vt:lpstr>
      <vt:lpstr>思源黑体-思源黑体-Thin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Sandeep Prajapati</cp:lastModifiedBy>
  <cp:revision>2</cp:revision>
  <dcterms:created xsi:type="dcterms:W3CDTF">2025-08-24T14:24:41Z</dcterms:created>
  <dcterms:modified xsi:type="dcterms:W3CDTF">2025-08-24T14:29:29Z</dcterms:modified>
</cp:coreProperties>
</file>